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D93"/>
    <a:srgbClr val="23384C"/>
    <a:srgbClr val="774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036"/>
  </p:normalViewPr>
  <p:slideViewPr>
    <p:cSldViewPr snapToGrid="0" snapToObjects="1">
      <p:cViewPr varScale="1">
        <p:scale>
          <a:sx n="84" d="100"/>
          <a:sy n="84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723E-65C2-474A-93A1-ECA5F321EC84}" type="datetimeFigureOut">
              <a:rPr lang="nl-BE" smtClean="0"/>
              <a:t>8/11/19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652CC-520E-D847-90A6-EF74BAA0306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9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652CC-520E-D847-90A6-EF74BAA0306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5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75EE4-D8EA-C54E-86DA-1CB5DD31D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3E4D98-FF86-5D4D-AEF3-CA216F5AA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917446-51A1-3E4C-989D-90191B83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22E669-054D-FC45-B4B7-29C45DC3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EB23F7-CA77-2840-A49A-703D82C7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25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801D3-289F-084F-95CA-263412D2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D5B144-74CE-A145-809C-30B8E1D81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F7C634-5AF2-354B-A02A-1E61A2A5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F0FDA1-5D28-6448-A3B8-57F36E65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E1A42B-0F85-C04C-9D0B-8C32E192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18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3C9B9F-FB9C-0D4F-AD45-98D459775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FD5A71-C5B0-9746-BFAB-6F295DD7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64E50B-D34F-BE4E-BCFE-A38E8ED0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FDC42C-BACD-9441-B1E1-1A38376C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C90D8A-B301-7340-A04E-39512B6B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48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60A6C-5B6E-964C-B87B-55C96C6E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8338E-6466-3140-9B64-784B3D10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1A124A-D14C-1142-9671-EB9920E5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44F9D9-BF14-8144-84EB-A362F7C7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757A23-F958-A44E-B21C-E6C7E7BC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43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7F36D-130B-8C4C-A958-1886FB84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77307B-ACC5-DE43-B648-D4F2B056C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71853A-85A2-AE4F-80F0-66469138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627AF-9CC3-E143-9752-8E5335FB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FC7FA9-790E-7C4A-ABFA-9DF9BF94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84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677F0-9F97-1C43-95D4-20DB05FF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0FF46-33F1-6B49-A325-7EB6B8A9D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6F7E03-1602-5E44-A929-5ECBB838C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4CFD8A-0808-224E-8742-C0603458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490223-7749-2E4E-AE3A-01B9E92C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2F8FF6-CE0F-A746-B0EF-890A4F0C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030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52AA4-6522-CA4E-96D6-03E7EC80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ED4389-BF8A-BC41-B9BA-3906C97C3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4C12F3-DA0D-EE43-AA77-31EABF5AD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BF41F0-C010-7D4C-8110-59A3C8A73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5C92A8-8A83-5A41-AC2D-1373FE503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D885D0E-F7DE-0440-B6E8-8918BA40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B8D348-FF34-E342-A0AC-A391C5CF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0898BE-12A2-4A4B-8B59-7C9B2819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06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40CE4-2E81-2541-A486-722768B1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ADED45-65E5-BF4D-A92D-99B9158C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4825F8-4837-9A4B-B7C7-7C104C48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C83D01-E3AD-E245-8CC6-77C08A88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340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BDC6BCD-7378-A84F-A5D3-B5D7D2AD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FE4362-E133-2546-9BB6-1C9128E3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680F42-CA37-F64F-B86C-C5E23F95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50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D5AEE-D056-5546-A18F-0EF02E76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D8431-5359-D147-9377-D94F908F1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ECFDE2-B051-7246-82CF-84A34E093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543CE5-8C33-EC4A-8EA3-7A7EB83C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93EA5-D3B4-2E45-AB94-3D1A317A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515EDB-3613-D748-B70D-26FAB3F2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78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6ED62-B20E-2A43-AD8A-2AA354AF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8FEF0E-DAD7-164A-A927-C0FB3A95E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CCB05A-9F7C-744F-B6A2-1616E8197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76CA8A-8429-D94B-8433-A56E87BA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CEDBCD-96F6-0F45-85EF-2D865326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7B1D52-56CD-A44B-87AA-D1BED095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74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F18DC4C-BD34-034F-91B9-7081723D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7A4808-967B-DC4A-A3FE-991228418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3D45BE-082E-224A-856E-5D4029004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FE3D-41DA-C046-BDFA-0E20127E82FA}" type="datetimeFigureOut">
              <a:rPr lang="nl-BE" smtClean="0"/>
              <a:t>8/11/19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3EFB43-D299-9449-A5E5-2587F5D34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D9B63E-7F61-E44C-A130-D9AA2C810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4FF2-9E47-F946-B59A-599CBD0C1D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1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BAC7D58B-A90C-1545-BDF6-265ADD48B6F4}"/>
              </a:ext>
            </a:extLst>
          </p:cNvPr>
          <p:cNvSpPr/>
          <p:nvPr/>
        </p:nvSpPr>
        <p:spPr>
          <a:xfrm>
            <a:off x="1253054" y="2097122"/>
            <a:ext cx="1619237" cy="429550"/>
          </a:xfrm>
          <a:prstGeom prst="rect">
            <a:avLst/>
          </a:prstGeom>
          <a:solidFill>
            <a:srgbClr val="456D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400" dirty="0">
              <a:latin typeface="Myriad Pro" panose="020B0503030403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9C1E39C-436E-494B-9565-74755876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27" y="4413501"/>
            <a:ext cx="3446433" cy="1901353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805885B-73EE-FB4E-AD40-6D0ACABB6EC5}"/>
              </a:ext>
            </a:extLst>
          </p:cNvPr>
          <p:cNvSpPr/>
          <p:nvPr/>
        </p:nvSpPr>
        <p:spPr>
          <a:xfrm>
            <a:off x="1253926" y="557636"/>
            <a:ext cx="9637160" cy="1360804"/>
          </a:xfrm>
          <a:prstGeom prst="rect">
            <a:avLst/>
          </a:prstGeom>
          <a:solidFill>
            <a:srgbClr val="45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9E2578-2CA9-7C4D-A78A-154D12507E9B}"/>
              </a:ext>
            </a:extLst>
          </p:cNvPr>
          <p:cNvSpPr txBox="1"/>
          <p:nvPr/>
        </p:nvSpPr>
        <p:spPr>
          <a:xfrm>
            <a:off x="1440710" y="844670"/>
            <a:ext cx="871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  <a:latin typeface="Myriad Pro" panose="020B0503030403020204" pitchFamily="34" charset="0"/>
              </a:rPr>
              <a:t>The social, economic and human rights impact of mining: the case of Tanzania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441C5F9-B2CA-9D44-A8F0-48D85AD98353}"/>
              </a:ext>
            </a:extLst>
          </p:cNvPr>
          <p:cNvSpPr/>
          <p:nvPr/>
        </p:nvSpPr>
        <p:spPr>
          <a:xfrm>
            <a:off x="1240700" y="6302949"/>
            <a:ext cx="9637160" cy="440077"/>
          </a:xfrm>
          <a:prstGeom prst="rect">
            <a:avLst/>
          </a:prstGeom>
          <a:solidFill>
            <a:srgbClr val="45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400" dirty="0">
              <a:latin typeface="Myriad Pro" panose="020B0503030403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A0FBE1-5D51-B044-8D4C-449EAD34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939" y="1170315"/>
            <a:ext cx="418568" cy="62846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31B9FC4-2C6C-A44F-81FE-09E6C6D3FED8}"/>
              </a:ext>
            </a:extLst>
          </p:cNvPr>
          <p:cNvSpPr/>
          <p:nvPr/>
        </p:nvSpPr>
        <p:spPr>
          <a:xfrm>
            <a:off x="7418203" y="2055173"/>
            <a:ext cx="3459657" cy="2481438"/>
          </a:xfrm>
          <a:prstGeom prst="rect">
            <a:avLst/>
          </a:prstGeom>
          <a:solidFill>
            <a:srgbClr val="774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200" dirty="0">
              <a:latin typeface="Myriad Pro" panose="020B0503030403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4BDC07F-F03D-574B-97D2-F711C210AA70}"/>
              </a:ext>
            </a:extLst>
          </p:cNvPr>
          <p:cNvSpPr txBox="1"/>
          <p:nvPr/>
        </p:nvSpPr>
        <p:spPr>
          <a:xfrm>
            <a:off x="1628379" y="2129532"/>
            <a:ext cx="58030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tabLst>
                <a:tab pos="522288" algn="l"/>
              </a:tabLst>
            </a:pPr>
            <a:r>
              <a:rPr lang="en-US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endParaRPr lang="nl-BE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r>
              <a:rPr lang="en-US" sz="1200" dirty="0">
                <a:latin typeface="Myriad Pro" panose="020B0503030403020204" pitchFamily="34" charset="0"/>
              </a:rPr>
              <a:t> </a:t>
            </a:r>
            <a:endParaRPr lang="nl-BE" sz="1200" dirty="0"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12:15 	Walking lunch </a:t>
            </a: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	Introduction to IPIS’ work</a:t>
            </a: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	by </a:t>
            </a:r>
            <a:r>
              <a:rPr lang="en-US" sz="1400" b="1" dirty="0">
                <a:latin typeface="Myriad Pro" panose="020B0503030403020204" pitchFamily="34" charset="0"/>
              </a:rPr>
              <a:t>Filip </a:t>
            </a:r>
            <a:r>
              <a:rPr lang="en-US" sz="1400" b="1" dirty="0" err="1">
                <a:latin typeface="Myriad Pro" panose="020B0503030403020204" pitchFamily="34" charset="0"/>
              </a:rPr>
              <a:t>Reyniers</a:t>
            </a:r>
            <a:r>
              <a:rPr lang="en-US" sz="1400" b="1" dirty="0">
                <a:latin typeface="Myriad Pro" panose="020B0503030403020204" pitchFamily="34" charset="0"/>
              </a:rPr>
              <a:t>, </a:t>
            </a:r>
            <a:r>
              <a:rPr lang="en-US" sz="1400" dirty="0">
                <a:latin typeface="Myriad Pro" panose="020B0503030403020204" pitchFamily="34" charset="0"/>
              </a:rPr>
              <a:t>IPIS Director</a:t>
            </a:r>
            <a:endParaRPr lang="nl-BE" sz="1400" dirty="0"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r>
              <a:rPr lang="en-US" sz="1200" dirty="0">
                <a:latin typeface="Myriad Pro" panose="020B0503030403020204" pitchFamily="34" charset="0"/>
              </a:rPr>
              <a:t>	 </a:t>
            </a:r>
            <a:endParaRPr lang="nl-BE" sz="1200" dirty="0"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12:45	Key note (Stevin room)</a:t>
            </a:r>
          </a:p>
          <a:p>
            <a:pPr marL="533400" indent="-533400">
              <a:tabLst>
                <a:tab pos="522288" algn="l"/>
              </a:tabLst>
            </a:pPr>
            <a:r>
              <a:rPr lang="en-US" sz="1200" dirty="0">
                <a:latin typeface="Myriad Pro" panose="020B0503030403020204" pitchFamily="34" charset="0"/>
              </a:rPr>
              <a:t>	</a:t>
            </a:r>
            <a:r>
              <a:rPr lang="en-US" sz="1400" dirty="0">
                <a:latin typeface="Myriad Pro" panose="020B0503030403020204" pitchFamily="34" charset="0"/>
              </a:rPr>
              <a:t>‘Studying the socio-economic and human rights impact of mining: the case of Tanzania’</a:t>
            </a: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	By </a:t>
            </a:r>
            <a:r>
              <a:rPr lang="en-US" sz="1400" b="1" dirty="0">
                <a:latin typeface="Myriad Pro" panose="020B0503030403020204" pitchFamily="34" charset="0"/>
              </a:rPr>
              <a:t>Hans </a:t>
            </a:r>
            <a:r>
              <a:rPr lang="en-US" sz="1400" b="1" dirty="0" err="1">
                <a:latin typeface="Myriad Pro" panose="020B0503030403020204" pitchFamily="34" charset="0"/>
              </a:rPr>
              <a:t>Merket</a:t>
            </a:r>
            <a:r>
              <a:rPr lang="en-US" sz="1400" b="1" dirty="0">
                <a:latin typeface="Myriad Pro" panose="020B0503030403020204" pitchFamily="34" charset="0"/>
              </a:rPr>
              <a:t> and </a:t>
            </a:r>
            <a:r>
              <a:rPr lang="en-US" sz="1400" b="1" dirty="0" err="1">
                <a:latin typeface="Myriad Pro" panose="020B0503030403020204" pitchFamily="34" charset="0"/>
              </a:rPr>
              <a:t>Elard</a:t>
            </a:r>
            <a:r>
              <a:rPr lang="en-US" sz="1400" b="1" dirty="0"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latin typeface="Myriad Pro" panose="020B0503030403020204" pitchFamily="34" charset="0"/>
              </a:rPr>
              <a:t>Mawala</a:t>
            </a:r>
            <a:r>
              <a:rPr lang="en-US" sz="1400" b="1" dirty="0">
                <a:latin typeface="Myriad Pro" panose="020B0503030403020204" pitchFamily="34" charset="0"/>
              </a:rPr>
              <a:t> </a:t>
            </a:r>
            <a:r>
              <a:rPr lang="en-US" sz="1400" dirty="0">
                <a:latin typeface="Myriad Pro" panose="020B0503030403020204" pitchFamily="34" charset="0"/>
              </a:rPr>
              <a:t>- IPIS</a:t>
            </a:r>
            <a:endParaRPr lang="nl-BE" sz="1400" dirty="0"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r>
              <a:rPr lang="en-US" sz="1200" dirty="0">
                <a:latin typeface="Myriad Pro" panose="020B0503030403020204" pitchFamily="34" charset="0"/>
              </a:rPr>
              <a:t>  </a:t>
            </a:r>
            <a:endParaRPr lang="nl-BE" sz="1200" dirty="0"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13:20	 Q&amp;A  </a:t>
            </a:r>
          </a:p>
          <a:p>
            <a:pPr marL="533400" indent="-533400">
              <a:tabLst>
                <a:tab pos="522288" algn="l"/>
              </a:tabLst>
            </a:pPr>
            <a:endParaRPr lang="en-US" sz="1400" dirty="0"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13: 50	Closing remarks </a:t>
            </a:r>
          </a:p>
          <a:p>
            <a:pPr marL="533400" indent="-533400">
              <a:tabLst>
                <a:tab pos="522288" algn="l"/>
              </a:tabLst>
            </a:pPr>
            <a:r>
              <a:rPr lang="en-US" sz="1400" dirty="0">
                <a:latin typeface="Myriad Pro" panose="020B0503030403020204" pitchFamily="34" charset="0"/>
              </a:rPr>
              <a:t>		Honorary Ambassador </a:t>
            </a:r>
            <a:r>
              <a:rPr lang="en-US" sz="1400" b="1" dirty="0">
                <a:latin typeface="Myriad Pro" panose="020B0503030403020204" pitchFamily="34" charset="0"/>
              </a:rPr>
              <a:t>Johan </a:t>
            </a:r>
            <a:r>
              <a:rPr lang="en-US" sz="1400" b="1" dirty="0" err="1">
                <a:latin typeface="Myriad Pro" panose="020B0503030403020204" pitchFamily="34" charset="0"/>
              </a:rPr>
              <a:t>Swinnen</a:t>
            </a:r>
            <a:r>
              <a:rPr lang="en-US" sz="1400" dirty="0">
                <a:latin typeface="Myriad Pro" panose="020B0503030403020204" pitchFamily="34" charset="0"/>
              </a:rPr>
              <a:t>, IPIS chair</a:t>
            </a:r>
            <a:endParaRPr lang="nl-BE" sz="1400" dirty="0">
              <a:latin typeface="Myriad Pro" panose="020B0503030403020204" pitchFamily="34" charset="0"/>
            </a:endParaRPr>
          </a:p>
          <a:p>
            <a:pPr marL="533400" indent="-533400">
              <a:tabLst>
                <a:tab pos="522288" algn="l"/>
              </a:tabLst>
            </a:pPr>
            <a:endParaRPr lang="en-US" sz="1200" dirty="0">
              <a:latin typeface="Myriad Pro" panose="020B050303040302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AAA23C7-5033-8440-BD2C-BA11D8E32093}"/>
              </a:ext>
            </a:extLst>
          </p:cNvPr>
          <p:cNvSpPr/>
          <p:nvPr/>
        </p:nvSpPr>
        <p:spPr>
          <a:xfrm>
            <a:off x="7644586" y="2011211"/>
            <a:ext cx="30333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When</a:t>
            </a:r>
          </a:p>
          <a:p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</a:rPr>
              <a:t>Wednesday 11 December  2019</a:t>
            </a:r>
          </a:p>
          <a:p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</a:rPr>
              <a:t>12:15pm - 2pm</a:t>
            </a:r>
            <a:endParaRPr lang="nl-BE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nl-BE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nl-BE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Where</a:t>
            </a:r>
            <a:r>
              <a:rPr lang="nl-BE" sz="12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  <a:p>
            <a:r>
              <a:rPr lang="nl-BE" sz="1200" dirty="0">
                <a:solidFill>
                  <a:schemeClr val="bg1"/>
                </a:solidFill>
              </a:rPr>
              <a:t>Paleis der Academiën</a:t>
            </a:r>
          </a:p>
          <a:p>
            <a:r>
              <a:rPr lang="nl-BE" sz="1200" dirty="0">
                <a:solidFill>
                  <a:schemeClr val="bg1"/>
                </a:solidFill>
              </a:rPr>
              <a:t>Lipsius room/Stevin room</a:t>
            </a:r>
            <a:br>
              <a:rPr lang="nl-BE" sz="1200" dirty="0"/>
            </a:br>
            <a:r>
              <a:rPr lang="nl-BE" sz="1200" dirty="0">
                <a:solidFill>
                  <a:schemeClr val="bg1"/>
                </a:solidFill>
              </a:rPr>
              <a:t>Hertogsstraat 1 </a:t>
            </a:r>
            <a:br>
              <a:rPr lang="nl-BE" sz="1200" dirty="0">
                <a:solidFill>
                  <a:schemeClr val="bg1"/>
                </a:solidFill>
              </a:rPr>
            </a:br>
            <a:r>
              <a:rPr lang="nl-BE" sz="1200" dirty="0">
                <a:solidFill>
                  <a:schemeClr val="bg1"/>
                </a:solidFill>
              </a:rPr>
              <a:t>1000 Brussel </a:t>
            </a:r>
            <a:endParaRPr lang="nl-BE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nl-BE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nl-BE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Register </a:t>
            </a:r>
            <a:br>
              <a:rPr lang="nl-BE" sz="12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Myriad Pro" panose="020B0503030403020204" pitchFamily="34" charset="0"/>
              </a:rPr>
              <a:t>Before 5 December 2019 at </a:t>
            </a:r>
            <a:endParaRPr lang="nl-BE" sz="1200" i="1" u="sng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nl-BE" sz="1200" i="1" u="sng" dirty="0">
                <a:solidFill>
                  <a:schemeClr val="bg1"/>
                </a:solidFill>
                <a:latin typeface="Myriad Pro" panose="020B0503030403020204" pitchFamily="34" charset="0"/>
              </a:rPr>
              <a:t>han.verleyen@ipisresearch.be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109031D-51AB-4042-B4FB-6C8E91A983C1}"/>
              </a:ext>
            </a:extLst>
          </p:cNvPr>
          <p:cNvSpPr/>
          <p:nvPr/>
        </p:nvSpPr>
        <p:spPr>
          <a:xfrm>
            <a:off x="4154579" y="6392183"/>
            <a:ext cx="32768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3384C"/>
                </a:solidFill>
                <a:latin typeface="Myriad Pro" panose="020B0503030403020204" pitchFamily="34" charset="0"/>
              </a:rPr>
              <a:t>For more info, contact </a:t>
            </a:r>
            <a:r>
              <a:rPr lang="en-US" sz="1100" dirty="0" err="1">
                <a:solidFill>
                  <a:srgbClr val="23384C"/>
                </a:solidFill>
                <a:latin typeface="Myriad Pro" panose="020B0503030403020204" pitchFamily="34" charset="0"/>
              </a:rPr>
              <a:t>han.verleyen@ipisresearch.be</a:t>
            </a:r>
            <a:endParaRPr lang="nl-BE" sz="1100" dirty="0">
              <a:solidFill>
                <a:srgbClr val="23384C"/>
              </a:solidFill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7B5D076-6DA7-4845-AD23-2400E2311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00" y="5532081"/>
            <a:ext cx="2051745" cy="4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96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46</Words>
  <Application>Microsoft Macintosh PowerPoint</Application>
  <PresentationFormat>Breedbeeld</PresentationFormat>
  <Paragraphs>27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28</cp:revision>
  <cp:lastPrinted>2019-11-08T14:00:56Z</cp:lastPrinted>
  <dcterms:created xsi:type="dcterms:W3CDTF">2018-10-18T12:04:55Z</dcterms:created>
  <dcterms:modified xsi:type="dcterms:W3CDTF">2019-11-08T15:11:43Z</dcterms:modified>
</cp:coreProperties>
</file>